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9" r:id="rId10"/>
    <p:sldId id="263" r:id="rId11"/>
    <p:sldId id="264" r:id="rId12"/>
    <p:sldId id="265" r:id="rId13"/>
    <p:sldId id="273" r:id="rId14"/>
    <p:sldId id="272" r:id="rId15"/>
    <p:sldId id="266" r:id="rId16"/>
    <p:sldId id="267" r:id="rId17"/>
    <p:sldId id="268" r:id="rId18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848" y="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F1FE0-C148-4187-80E9-40BC9E21DA9B}" type="datetimeFigureOut">
              <a:rPr lang="de-DE" smtClean="0"/>
              <a:t>19.06.2024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4FA48-3DA3-492D-A115-358F2B16A5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753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4FA48-3DA3-492D-A115-358F2B16A5B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5445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A1D7B6F-E65C-42E7-86A5-0A01C6C95227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1978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0367-6A6B-42E0-B299-21D3AA103443}" type="datetimeFigureOut">
              <a:rPr lang="de-DE" smtClean="0"/>
              <a:t>19.06.2024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5A92-D3ED-4AB6-9D48-D8B35C0A3E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603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0367-6A6B-42E0-B299-21D3AA103443}" type="datetimeFigureOut">
              <a:rPr lang="de-DE" smtClean="0"/>
              <a:t>19.06.2024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5A92-D3ED-4AB6-9D48-D8B35C0A3E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36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0367-6A6B-42E0-B299-21D3AA103443}" type="datetimeFigureOut">
              <a:rPr lang="de-DE" smtClean="0"/>
              <a:t>19.06.2024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5A92-D3ED-4AB6-9D48-D8B35C0A3E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705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fik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9525" y="-12700"/>
            <a:ext cx="9159240" cy="6882130"/>
            <a:chOff x="-12700" y="-12700"/>
            <a:chExt cx="12212320" cy="6882130"/>
          </a:xfrm>
        </p:grpSpPr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sz="1350" noProof="0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sz="1350" noProof="0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sz="1350" noProof="0"/>
            </a:p>
          </p:txBody>
        </p:sp>
        <p:sp>
          <p:nvSpPr>
            <p:cNvPr id="36" name="Freihandform: Form 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sz="1350" noProof="0"/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sz="1350" noProof="0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sz="1350" noProof="0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sz="1350" noProof="0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sz="1350" noProof="0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sz="1350" noProof="0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sz="1350" noProof="0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sz="1350" noProof="0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sz="1350" noProof="0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sz="1350" noProof="0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sz="1350" noProof="0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sz="1350" noProof="0"/>
            </a:p>
          </p:txBody>
        </p:sp>
      </p:grpSp>
      <p:sp>
        <p:nvSpPr>
          <p:cNvPr id="3" name="Untertitel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6094742" y="5127867"/>
            <a:ext cx="2972693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19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de-DE" noProof="0"/>
              <a:t>MASTER DURCH KLICKEN BEARBEITEN</a:t>
            </a:r>
          </a:p>
        </p:txBody>
      </p:sp>
      <p:sp>
        <p:nvSpPr>
          <p:cNvPr id="42" name="Bildplatzhalt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" y="1115082"/>
            <a:ext cx="4672993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5446838" y="2726140"/>
            <a:ext cx="3638514" cy="1827069"/>
          </a:xfrm>
        </p:spPr>
        <p:txBody>
          <a:bodyPr rtlCol="0" anchor="ctr" anchorCtr="0">
            <a:normAutofit/>
          </a:bodyPr>
          <a:lstStyle>
            <a:lvl1pPr algn="l">
              <a:defRPr sz="4125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 der</a:t>
            </a:r>
            <a:br>
              <a:rPr lang="de-DE" noProof="0"/>
            </a:br>
            <a:r>
              <a:rPr lang="de-DE" noProof="0"/>
              <a:t>Titel</a:t>
            </a:r>
          </a:p>
        </p:txBody>
      </p:sp>
      <p:sp>
        <p:nvSpPr>
          <p:cNvPr id="45" name="Textplatzhalt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7178791" y="580665"/>
            <a:ext cx="1043831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195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MONAT</a:t>
            </a:r>
            <a:br>
              <a:rPr lang="de-DE" noProof="0"/>
            </a:br>
            <a:r>
              <a:rPr lang="de-DE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46714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0367-6A6B-42E0-B299-21D3AA103443}" type="datetimeFigureOut">
              <a:rPr lang="de-DE" smtClean="0"/>
              <a:t>19.06.2024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5A92-D3ED-4AB6-9D48-D8B35C0A3E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676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0367-6A6B-42E0-B299-21D3AA103443}" type="datetimeFigureOut">
              <a:rPr lang="de-DE" smtClean="0"/>
              <a:t>19.06.2024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5A92-D3ED-4AB6-9D48-D8B35C0A3E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677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0367-6A6B-42E0-B299-21D3AA103443}" type="datetimeFigureOut">
              <a:rPr lang="de-DE" smtClean="0"/>
              <a:t>19.06.2024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5A92-D3ED-4AB6-9D48-D8B35C0A3E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68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0367-6A6B-42E0-B299-21D3AA103443}" type="datetimeFigureOut">
              <a:rPr lang="de-DE" smtClean="0"/>
              <a:t>19.06.2024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5A92-D3ED-4AB6-9D48-D8B35C0A3E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562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0367-6A6B-42E0-B299-21D3AA103443}" type="datetimeFigureOut">
              <a:rPr lang="de-DE" smtClean="0"/>
              <a:t>19.06.2024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5A92-D3ED-4AB6-9D48-D8B35C0A3E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995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0367-6A6B-42E0-B299-21D3AA103443}" type="datetimeFigureOut">
              <a:rPr lang="de-DE" smtClean="0"/>
              <a:t>19.06.2024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5A92-D3ED-4AB6-9D48-D8B35C0A3E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613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0367-6A6B-42E0-B299-21D3AA103443}" type="datetimeFigureOut">
              <a:rPr lang="de-DE" smtClean="0"/>
              <a:t>19.06.2024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5A92-D3ED-4AB6-9D48-D8B35C0A3E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842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0367-6A6B-42E0-B299-21D3AA103443}" type="datetimeFigureOut">
              <a:rPr lang="de-DE" smtClean="0"/>
              <a:t>19.06.2024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5A92-D3ED-4AB6-9D48-D8B35C0A3E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07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F0367-6A6B-42E0-B299-21D3AA103443}" type="datetimeFigureOut">
              <a:rPr lang="de-DE" smtClean="0"/>
              <a:t>19.06.2024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35A92-D3ED-4AB6-9D48-D8B35C0A3E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080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Vorname.Nachname@Schule.Hessen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107" y="2204864"/>
            <a:ext cx="3117041" cy="27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470025"/>
          </a:xfrm>
        </p:spPr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Herzlich Willkommen in der Heinrich-Seliger-Schule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5085184"/>
            <a:ext cx="6400800" cy="1129680"/>
          </a:xfrm>
        </p:spPr>
        <p:txBody>
          <a:bodyPr>
            <a:normAutofit fontScale="70000" lnSpcReduction="20000"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Elternabend für alle Eltern und Erziehungsberechtigten der zukünftigen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SchülerInnen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der Vorklasse und der 1. Klassen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68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Was sollte mein Kind 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können/ wissen?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Vor- und Nachname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In welchem Hort ist es angemeldet?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Besucht es den Religions- oder Ethikunterricht? (Änderung nur zum Schuljahr möglich.)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Schuhe binden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Jacke öffnen und schließen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116632"/>
            <a:ext cx="207962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78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Gesundes Frühstück 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an der HSS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Zuckerfreier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Vormittag/gesundes Frühstück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Wasser oder ungesüßter Tee, Brot, Obst oder Gemüse.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Bitte das Frühstück in einer Brotdose einpacken (keine Tüten oder Alufolie!)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An Geburtstagen sind Kuchen und kleine Süßigkeiten erlaubt.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27539"/>
            <a:ext cx="1677852" cy="146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58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18174"/>
            <a:ext cx="207962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Sonstiges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62500" lnSpcReduction="20000"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Sportunterricht:</a:t>
            </a:r>
          </a:p>
          <a:p>
            <a:pPr lvl="1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An Sporttagen keinen Schmuck tragen. (Verletzungsgefahr)</a:t>
            </a:r>
          </a:p>
          <a:p>
            <a:pPr lvl="1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Nur Kleidung tragen, die selbständig an- und ausgezogen werden kann.</a:t>
            </a:r>
          </a:p>
          <a:p>
            <a:pPr lvl="1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Keine Schläppchen, sondern Turnschuhe besorgen.</a:t>
            </a:r>
          </a:p>
          <a:p>
            <a:pPr lvl="1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Notfallnummer</a:t>
            </a:r>
          </a:p>
          <a:p>
            <a:pPr lvl="1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Die Schule benötigt eine Nummer, unter der Sie im Notfall immer erreichbar sind. Sollte sich diese ändern, </a:t>
            </a:r>
            <a:r>
              <a:rPr lang="de-DE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bitte sofort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dem Sekretariat und der Klassenlehrerin Bescheid geben.</a:t>
            </a:r>
          </a:p>
          <a:p>
            <a:pPr marL="457200" lvl="1" indent="0">
              <a:buNone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Frühbetreuung</a:t>
            </a:r>
          </a:p>
          <a:p>
            <a:pPr lvl="1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Täglich ab 7:30 Uhr für alle Kinder geöffnet.</a:t>
            </a:r>
          </a:p>
          <a:p>
            <a:pPr lvl="1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Schulelternbeirat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Personenbezogene Daten/Fotos-Einwilligung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99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5440114" y="2956611"/>
            <a:ext cx="4091195" cy="1370302"/>
          </a:xfrm>
        </p:spPr>
        <p:txBody>
          <a:bodyPr rtlCol="0"/>
          <a:lstStyle/>
          <a:p>
            <a:pPr rtl="0"/>
            <a:r>
              <a:rPr lang="de-DE" dirty="0"/>
              <a:t>Heini-Eltern!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de-DE" dirty="0"/>
              <a:t>WIR BRAUCHEN DICH! </a:t>
            </a:r>
          </a:p>
          <a:p>
            <a:pPr rtl="0"/>
            <a:r>
              <a:rPr lang="de-DE" dirty="0"/>
              <a:t>Wir freuen uns auf Dich!  </a:t>
            </a:r>
          </a:p>
        </p:txBody>
      </p:sp>
      <p:pic>
        <p:nvPicPr>
          <p:cNvPr id="11" name="Grafik 10" descr="Ein Bild, das Cartoon, Tierfigur, Zeichnung, Clipart enthält.&#10;&#10;Automatisch generierte Beschreibung">
            <a:extLst>
              <a:ext uri="{FF2B5EF4-FFF2-40B4-BE49-F238E27FC236}">
                <a16:creationId xmlns:a16="http://schemas.microsoft.com/office/drawing/2014/main" id="{4EC34413-B8E1-01CF-D949-06FC846EF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456" y="857250"/>
            <a:ext cx="2159477" cy="236272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B926F44-7EF8-E4C2-B113-B265A684A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58643">
            <a:off x="2197152" y="972221"/>
            <a:ext cx="2071295" cy="56240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C6144E6-E80C-27BA-D4DF-E6CC54E942BA}"/>
              </a:ext>
            </a:extLst>
          </p:cNvPr>
          <p:cNvSpPr txBox="1"/>
          <p:nvPr/>
        </p:nvSpPr>
        <p:spPr>
          <a:xfrm rot="20998576">
            <a:off x="14880" y="2096337"/>
            <a:ext cx="448789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b="1" dirty="0">
                <a:solidFill>
                  <a:srgbClr val="000000"/>
                </a:solidFill>
              </a:rPr>
              <a:t>            …sind die besten Kuchenbäcker für unsere </a:t>
            </a:r>
          </a:p>
          <a:p>
            <a:r>
              <a:rPr lang="de-DE" sz="1500" b="1" dirty="0">
                <a:solidFill>
                  <a:srgbClr val="000000"/>
                </a:solidFill>
              </a:rPr>
              <a:t>            gemeinsamen Klassenfeste und Schulfeiern! </a:t>
            </a:r>
          </a:p>
          <a:p>
            <a:endParaRPr lang="de-DE" sz="1500" b="1" dirty="0">
              <a:solidFill>
                <a:srgbClr val="000000"/>
              </a:solidFill>
            </a:endParaRPr>
          </a:p>
          <a:p>
            <a:r>
              <a:rPr lang="de-DE" sz="1500" b="1" dirty="0">
                <a:solidFill>
                  <a:srgbClr val="000000"/>
                </a:solidFill>
              </a:rPr>
              <a:t>          …lesen vor am Vorlesetag! </a:t>
            </a:r>
          </a:p>
          <a:p>
            <a:endParaRPr lang="de-DE" sz="1500" b="1" dirty="0">
              <a:solidFill>
                <a:srgbClr val="000000"/>
              </a:solidFill>
            </a:endParaRPr>
          </a:p>
          <a:p>
            <a:r>
              <a:rPr lang="de-DE" sz="1500" b="1" dirty="0">
                <a:solidFill>
                  <a:srgbClr val="000000"/>
                </a:solidFill>
              </a:rPr>
              <a:t>        …engagieren sich als Elternvertreter damit Eltern </a:t>
            </a:r>
          </a:p>
          <a:p>
            <a:r>
              <a:rPr lang="de-DE" sz="1500" b="1" dirty="0">
                <a:solidFill>
                  <a:srgbClr val="000000"/>
                </a:solidFill>
              </a:rPr>
              <a:t>       und LehrerInnen einen guten Dialog haben! </a:t>
            </a:r>
          </a:p>
          <a:p>
            <a:endParaRPr lang="de-DE" sz="1500" b="1" dirty="0">
              <a:solidFill>
                <a:srgbClr val="000000"/>
              </a:solidFill>
            </a:endParaRPr>
          </a:p>
          <a:p>
            <a:r>
              <a:rPr lang="de-DE" sz="1500" b="1" dirty="0">
                <a:solidFill>
                  <a:srgbClr val="000000"/>
                </a:solidFill>
              </a:rPr>
              <a:t>    …verkaufen Würstchen und Kaffee </a:t>
            </a:r>
            <a:br>
              <a:rPr lang="de-DE" sz="1500" b="1" dirty="0">
                <a:solidFill>
                  <a:srgbClr val="000000"/>
                </a:solidFill>
              </a:rPr>
            </a:br>
            <a:r>
              <a:rPr lang="de-DE" sz="1500" b="1" dirty="0">
                <a:solidFill>
                  <a:srgbClr val="000000"/>
                </a:solidFill>
              </a:rPr>
              <a:t>       als Einnahme für den Förderverein!</a:t>
            </a:r>
          </a:p>
          <a:p>
            <a:endParaRPr lang="de-DE" sz="1500" b="1" dirty="0">
              <a:solidFill>
                <a:srgbClr val="000000"/>
              </a:solidFill>
            </a:endParaRPr>
          </a:p>
          <a:p>
            <a:r>
              <a:rPr lang="de-DE" sz="1500" b="1" dirty="0">
                <a:solidFill>
                  <a:srgbClr val="000000"/>
                </a:solidFill>
              </a:rPr>
              <a:t>… können viel mehr – wie kannst Du Dich einbringen? </a:t>
            </a:r>
          </a:p>
        </p:txBody>
      </p:sp>
      <p:pic>
        <p:nvPicPr>
          <p:cNvPr id="10" name="Grafik 9" descr="Ein Bild, das Muster, Grafiken, Pixel, Design enthält.&#10;&#10;Automatisch generierte Beschreibung">
            <a:extLst>
              <a:ext uri="{FF2B5EF4-FFF2-40B4-BE49-F238E27FC236}">
                <a16:creationId xmlns:a16="http://schemas.microsoft.com/office/drawing/2014/main" id="{FC7F7B3B-B249-2395-1F96-EC2BD3CE73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1402">
            <a:off x="3547049" y="4683884"/>
            <a:ext cx="1048167" cy="10169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29CA513-E735-D11A-BCFC-5979F67872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31864">
            <a:off x="2526470" y="5036395"/>
            <a:ext cx="1042496" cy="77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37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88640"/>
            <a:ext cx="4672450" cy="655272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668173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Wünsche für Klassen-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zusammenstellungen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Wünsche! </a:t>
            </a:r>
          </a:p>
          <a:p>
            <a:pPr lvl="1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Wir können keine Garantie geben, bemühen uns um die Erfüllung </a:t>
            </a:r>
            <a:r>
              <a:rPr lang="de-DE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eines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Wunsches (nur bei Gegenseitigkeit). Gemeinsamer Hort hat immer Vorrang.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Bitte Zettel ausfüllen und abgeben.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14681"/>
            <a:ext cx="207962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01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33056"/>
            <a:ext cx="3484529" cy="246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188640"/>
            <a:ext cx="207962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Rundgang in Gruppen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Ein exemplarischer Klassenraum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Verwaltung (Sekretariat, Hausmeister, Lehrerzimmer)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Schaukasten „Eltern- Patensystem“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Fundkiste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Computerraum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Toiletten (von außen)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Turnhalle (von außen)</a:t>
            </a:r>
          </a:p>
          <a:p>
            <a:pPr marL="0" indent="0">
              <a:buNone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Anschließend Austausch mit anderen 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Eltern vor der Aula.</a:t>
            </a:r>
          </a:p>
        </p:txBody>
      </p:sp>
    </p:spTree>
    <p:extLst>
      <p:ext uri="{BB962C8B-B14F-4D97-AF65-F5344CB8AC3E}">
        <p14:creationId xmlns:p14="http://schemas.microsoft.com/office/powerpoint/2010/main" val="205416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553" y="-2874"/>
            <a:ext cx="2867447" cy="250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6000" b="1" smtClean="0">
                <a:latin typeface="Arial" panose="020B0604020202020204" pitchFamily="34" charset="0"/>
                <a:cs typeface="Arial" panose="020B0604020202020204" pitchFamily="34" charset="0"/>
              </a:rPr>
              <a:t>Vielen Dank</a:t>
            </a:r>
          </a:p>
          <a:p>
            <a:pPr marL="0" indent="0" algn="ctr">
              <a:buNone/>
            </a:pPr>
            <a:r>
              <a:rPr lang="de-DE" sz="60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für Ihre </a:t>
            </a:r>
          </a:p>
          <a:p>
            <a:pPr marL="0" indent="0" algn="ctr">
              <a:buNone/>
            </a:pPr>
            <a:r>
              <a:rPr lang="de-DE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Aufmerksamkeit!</a:t>
            </a:r>
            <a:endParaRPr lang="de-DE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98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438" y="188640"/>
            <a:ext cx="206261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01111"/>
            <a:ext cx="6995120" cy="1143000"/>
          </a:xfrm>
        </p:spPr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Tagesordnungspunkte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Versendung der Einladungen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Ablauf der Einschulung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Ablauf der ersten Schulwoche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Was kommt in den Schulranzen/ das Federmäppchen?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Was sollte mein Kind können/wissen?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„Gesundes Frühstück“ an der HSS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Sonstiges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Wünsche für die Klassenzusammenstellungen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Rundgang und Austausch mit anderen Eltern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6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76671"/>
            <a:ext cx="7200800" cy="1510605"/>
          </a:xfrm>
        </p:spPr>
        <p:txBody>
          <a:bodyPr>
            <a:norm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Versendung der 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Einladungen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 lnSpcReduction="10000"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In den nächsten Wochen werden die Einladungen zur Einschulung versendet</a:t>
            </a:r>
          </a:p>
          <a:p>
            <a:pPr lvl="1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Den Einladungen liegt ein Papierblümchen bei </a:t>
            </a:r>
          </a:p>
          <a:p>
            <a:pPr lvl="2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Bitte gut aufbewahren und zur Einschulung mitbringen!</a:t>
            </a:r>
          </a:p>
          <a:p>
            <a:pPr lvl="2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Farbe dient der Klassenzuteilung</a:t>
            </a:r>
          </a:p>
          <a:p>
            <a:pPr lvl="2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Tragen Sie sich bitte auf den Emailverteiler ein (liegt auch der Einladung bei)</a:t>
            </a:r>
          </a:p>
          <a:p>
            <a:pPr marL="914400" lvl="2" indent="0">
              <a:buNone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51" y="16711"/>
            <a:ext cx="230984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89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789" y="0"/>
            <a:ext cx="2311211" cy="2018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6491064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Ablauf der 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Einschulung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2400" b="1" i="1" dirty="0" smtClean="0"/>
              <a:t>Ort/Datum: </a:t>
            </a:r>
            <a:r>
              <a:rPr lang="de-DE" sz="2400" dirty="0" smtClean="0"/>
              <a:t>Aula der Heinrich-Seliger-Schule am </a:t>
            </a:r>
            <a:r>
              <a:rPr lang="de-DE" sz="2400" dirty="0" smtClean="0"/>
              <a:t>27.08.24</a:t>
            </a:r>
            <a:endParaRPr lang="de-DE" sz="2400" dirty="0" smtClean="0"/>
          </a:p>
          <a:p>
            <a:endParaRPr lang="de-DE" sz="2400" dirty="0" smtClean="0"/>
          </a:p>
          <a:p>
            <a:r>
              <a:rPr lang="de-DE" sz="2400" dirty="0"/>
              <a:t>Ökumenischer </a:t>
            </a:r>
            <a:r>
              <a:rPr lang="de-DE" sz="2400" dirty="0" smtClean="0"/>
              <a:t>Gottesdienst*		09:00 Uhr</a:t>
            </a:r>
            <a:endParaRPr lang="de-DE" sz="2400" dirty="0"/>
          </a:p>
          <a:p>
            <a:r>
              <a:rPr lang="de-DE" sz="2400" dirty="0" smtClean="0"/>
              <a:t>Vorklasse + Klasse </a:t>
            </a:r>
            <a:r>
              <a:rPr lang="de-DE" sz="2400" dirty="0" smtClean="0"/>
              <a:t>1a </a:t>
            </a:r>
            <a:r>
              <a:rPr lang="de-DE" sz="2400" dirty="0" smtClean="0"/>
              <a:t>+ </a:t>
            </a:r>
            <a:r>
              <a:rPr lang="de-DE" sz="2400" dirty="0" smtClean="0"/>
              <a:t>1b	</a:t>
            </a:r>
            <a:r>
              <a:rPr lang="de-DE" sz="2400" dirty="0" smtClean="0"/>
              <a:t>	</a:t>
            </a:r>
            <a:r>
              <a:rPr lang="de-DE" sz="2400" dirty="0" smtClean="0"/>
              <a:t>	10:00 Uhr</a:t>
            </a:r>
            <a:endParaRPr lang="de-DE" sz="2400" dirty="0"/>
          </a:p>
          <a:p>
            <a:r>
              <a:rPr lang="de-DE" sz="2400" dirty="0" smtClean="0"/>
              <a:t>Klasse 1c </a:t>
            </a:r>
            <a:r>
              <a:rPr lang="de-DE" sz="2400" dirty="0" smtClean="0"/>
              <a:t>+ </a:t>
            </a:r>
            <a:r>
              <a:rPr lang="de-DE" sz="2400" dirty="0" smtClean="0"/>
              <a:t>1d </a:t>
            </a:r>
            <a:r>
              <a:rPr lang="de-DE" sz="2400" dirty="0" smtClean="0"/>
              <a:t>+1e		</a:t>
            </a:r>
            <a:r>
              <a:rPr lang="de-DE" sz="2400" dirty="0"/>
              <a:t>	</a:t>
            </a:r>
            <a:r>
              <a:rPr lang="de-DE" sz="2400" dirty="0" smtClean="0"/>
              <a:t>	11:30 </a:t>
            </a:r>
            <a:r>
              <a:rPr lang="de-DE" sz="2400" dirty="0" smtClean="0"/>
              <a:t>Uhr</a:t>
            </a:r>
            <a:endParaRPr lang="de-DE" sz="2400" dirty="0"/>
          </a:p>
          <a:p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*ALLE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sind herzlich eingeladen, unabhängig von der Konfession </a:t>
            </a:r>
          </a:p>
        </p:txBody>
      </p:sp>
    </p:spTree>
    <p:extLst>
      <p:ext uri="{BB962C8B-B14F-4D97-AF65-F5344CB8AC3E}">
        <p14:creationId xmlns:p14="http://schemas.microsoft.com/office/powerpoint/2010/main" val="341968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Ablauf der Einschulung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de-DE" dirty="0" smtClean="0"/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Kommen Sie zur Einschulungsfeier bitte pünktlich!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Kinder sitzen nach „Blümchen-Farbe“ eingeteilt in den vorderen Reihen, die Eltern in den hinteren Reihen.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Lassen Sie Kinderwagen etc. bitte draußen stehen! (Brandschutzgründe)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Bitte machen Sie Fotos in der Klasse und nach der Einschulung, um Verzögerungen zu vermeiden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789" y="0"/>
            <a:ext cx="2311211" cy="2018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26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8640"/>
            <a:ext cx="2078658" cy="181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6923112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Ablauf der 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Einschulung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Einschulungsfeier in der Aula</a:t>
            </a:r>
          </a:p>
          <a:p>
            <a:pPr lvl="1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Aufführungen verschiedener Klassen</a:t>
            </a:r>
          </a:p>
          <a:p>
            <a:pPr lvl="1"/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Vorklasskinder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ErstklässlerInnen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werden auf die Bühne gerufen und gehen mit ihrer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KlassenlehrerIn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in die Klassenräume zu ihrer ersten Unterrichtsstunde</a:t>
            </a:r>
          </a:p>
          <a:p>
            <a:pPr lvl="1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Die Eltern bleiben bitte in der Aula, bis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alle Klassen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aufgerufen wurden und die Aula verlassen haben.</a:t>
            </a:r>
          </a:p>
          <a:p>
            <a:pPr marL="457200" lvl="1" indent="0">
              <a:buNone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Während die Kinder in den Klassen sind, werden die Eltern vom Förderverein mit Kaffee und Kuchen versorgt.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7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902" y="94174"/>
            <a:ext cx="207962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Ablauf der ersten 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Schulwoche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Alle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ErstklässlerInnen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haben in der ersten Schulwoche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KlassenlehrerInnenunterricht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von der 2.-4. Stunde (8:50 Uhr - 11:35 Uhr).</a:t>
            </a:r>
          </a:p>
          <a:p>
            <a:pPr marL="0" indent="0">
              <a:buNone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Ab der zweiten Woche gilt der normale Stundenplan mit Fachunterricht. Den Plan gibt es in der ersten Woche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Erster Elternabend: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.09.2024 um 19:30 Uhr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94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Was kommt in den 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Schulranzen/ 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äppchen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Die „Packliste“ kommt mit dem Einladungsschreiben.</a:t>
            </a:r>
          </a:p>
          <a:p>
            <a:pPr marL="0" indent="0">
              <a:buNone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Bitte keinen Füller und keine Filzstifte einpacken.</a:t>
            </a:r>
          </a:p>
          <a:p>
            <a:pPr marL="0" indent="0">
              <a:buNone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Heiniheft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“ für 3 Euro, im Laufe der ersten Woche über die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KlassenlehrerIn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Schulordnung im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Heiniheft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Handy/Smartwatch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208" y="188640"/>
            <a:ext cx="207962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71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Erreichbarkeit der Lehrerinnen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Bevorzugte Kommunikation  über das „</a:t>
            </a:r>
            <a:r>
              <a:rPr lang="de-DE" dirty="0" err="1" smtClean="0"/>
              <a:t>Heiniheft</a:t>
            </a:r>
            <a:r>
              <a:rPr lang="de-DE" dirty="0" smtClean="0"/>
              <a:t>“ oder die </a:t>
            </a:r>
            <a:r>
              <a:rPr lang="de-DE" dirty="0" err="1" smtClean="0"/>
              <a:t>schul.cloud</a:t>
            </a:r>
            <a:r>
              <a:rPr lang="de-DE" dirty="0" smtClean="0"/>
              <a:t> </a:t>
            </a:r>
          </a:p>
          <a:p>
            <a:r>
              <a:rPr lang="de-DE" dirty="0" smtClean="0"/>
              <a:t>Email</a:t>
            </a:r>
            <a:r>
              <a:rPr lang="de-DE" dirty="0" smtClean="0"/>
              <a:t>: </a:t>
            </a:r>
            <a:r>
              <a:rPr lang="de-DE" dirty="0" smtClean="0">
                <a:hlinkClick r:id="rId2"/>
              </a:rPr>
              <a:t>Vorname.Nachname@Schule.Hessen.de</a:t>
            </a:r>
            <a:endParaRPr lang="de-DE" dirty="0" smtClean="0"/>
          </a:p>
          <a:p>
            <a:r>
              <a:rPr lang="de-DE" dirty="0" smtClean="0"/>
              <a:t>Andere Kommunikationswege (Bsp. </a:t>
            </a:r>
            <a:r>
              <a:rPr lang="de-DE" dirty="0" err="1" smtClean="0"/>
              <a:t>Whatsapp</a:t>
            </a:r>
            <a:r>
              <a:rPr lang="de-DE" dirty="0" smtClean="0"/>
              <a:t> sind aus datenschutzrechtlichen Gründen nicht möglich).</a:t>
            </a:r>
          </a:p>
          <a:p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294" y="274638"/>
            <a:ext cx="1715571" cy="149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schul.cloud – Apps bei Google Pl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4" descr="schul.cloud – Apps bei Google Pl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/>
          <a:srcRect t="20744"/>
          <a:stretch/>
        </p:blipFill>
        <p:spPr>
          <a:xfrm>
            <a:off x="6240756" y="2132856"/>
            <a:ext cx="855538" cy="67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4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740</Words>
  <Application>Microsoft Office PowerPoint</Application>
  <PresentationFormat>Bildschirmpräsentation (4:3)</PresentationFormat>
  <Paragraphs>125</Paragraphs>
  <Slides>17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0" baseType="lpstr">
      <vt:lpstr>Arial</vt:lpstr>
      <vt:lpstr>Calibri</vt:lpstr>
      <vt:lpstr>Larissa</vt:lpstr>
      <vt:lpstr>Herzlich Willkommen in der Heinrich-Seliger-Schule</vt:lpstr>
      <vt:lpstr>Tagesordnungspunkte</vt:lpstr>
      <vt:lpstr>Versendung der  Einladungen</vt:lpstr>
      <vt:lpstr>Ablauf der  Einschulung</vt:lpstr>
      <vt:lpstr>Ablauf der Einschulung</vt:lpstr>
      <vt:lpstr>Ablauf der  Einschulung</vt:lpstr>
      <vt:lpstr>Ablauf der ersten  Schulwoche</vt:lpstr>
      <vt:lpstr> Was kommt in den  Schulranzen/  das Mäppchen</vt:lpstr>
      <vt:lpstr>Erreichbarkeit der Lehrerinnen</vt:lpstr>
      <vt:lpstr>Was sollte mein Kind  können/ wissen?</vt:lpstr>
      <vt:lpstr>Gesundes Frühstück  an der HSS</vt:lpstr>
      <vt:lpstr>Sonstiges</vt:lpstr>
      <vt:lpstr>Heini-Eltern!</vt:lpstr>
      <vt:lpstr>PowerPoint-Präsentation</vt:lpstr>
      <vt:lpstr>Wünsche für Klassen- zusammenstellungen</vt:lpstr>
      <vt:lpstr>Rundgang in Gruppen</vt:lpstr>
      <vt:lpstr>PowerPoint-Präsentation</vt:lpstr>
    </vt:vector>
  </TitlesOfParts>
  <Company>Stadtschulamt Frankfurt am Main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in der Heinrich-Seliger-Schule</dc:title>
  <dc:creator>panda</dc:creator>
  <cp:lastModifiedBy>Filusch, Angela</cp:lastModifiedBy>
  <cp:revision>31</cp:revision>
  <cp:lastPrinted>2020-03-19T09:06:46Z</cp:lastPrinted>
  <dcterms:created xsi:type="dcterms:W3CDTF">2018-04-25T10:56:44Z</dcterms:created>
  <dcterms:modified xsi:type="dcterms:W3CDTF">2024-06-19T12:39:01Z</dcterms:modified>
</cp:coreProperties>
</file>